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8"/>
  </p:notesMasterIdLst>
  <p:sldIdLst>
    <p:sldId id="470" r:id="rId2"/>
    <p:sldId id="475" r:id="rId3"/>
    <p:sldId id="471" r:id="rId4"/>
    <p:sldId id="472" r:id="rId5"/>
    <p:sldId id="473" r:id="rId6"/>
    <p:sldId id="476" r:id="rId7"/>
  </p:sldIdLst>
  <p:sldSz cx="6858000" cy="9906000" type="A4"/>
  <p:notesSz cx="6858000" cy="9945688"/>
  <p:defaultTextStyle>
    <a:defPPr>
      <a:defRPr lang="en-US"/>
    </a:defPPr>
    <a:lvl1pPr marL="0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3630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7260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20891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94521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68151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41781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15412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89042" algn="l" defTabSz="94726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BAB"/>
    <a:srgbClr val="E0CA8C"/>
    <a:srgbClr val="F5D300"/>
    <a:srgbClr val="F3DF92"/>
    <a:srgbClr val="D0D08C"/>
    <a:srgbClr val="EFF18D"/>
    <a:srgbClr val="D18719"/>
    <a:srgbClr val="FFCC66"/>
    <a:srgbClr val="ECDA90"/>
    <a:srgbClr val="E1D7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83" autoAdjust="0"/>
    <p:restoredTop sz="96087" autoAdjust="0"/>
  </p:normalViewPr>
  <p:slideViewPr>
    <p:cSldViewPr>
      <p:cViewPr>
        <p:scale>
          <a:sx n="150" d="100"/>
          <a:sy n="150" d="100"/>
        </p:scale>
        <p:origin x="-1206" y="474"/>
      </p:cViewPr>
      <p:guideLst>
        <p:guide orient="horz" pos="312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8"/>
            <a:ext cx="2971431" cy="497915"/>
          </a:xfrm>
          <a:prstGeom prst="rect">
            <a:avLst/>
          </a:prstGeom>
        </p:spPr>
        <p:txBody>
          <a:bodyPr vert="horz" lIns="90980" tIns="45490" rIns="90980" bIns="454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998" y="8"/>
            <a:ext cx="2971431" cy="497915"/>
          </a:xfrm>
          <a:prstGeom prst="rect">
            <a:avLst/>
          </a:prstGeom>
        </p:spPr>
        <p:txBody>
          <a:bodyPr vert="horz" lIns="90980" tIns="45490" rIns="90980" bIns="45490" rtlCol="0"/>
          <a:lstStyle>
            <a:lvl1pPr algn="r">
              <a:defRPr sz="1200"/>
            </a:lvl1pPr>
          </a:lstStyle>
          <a:p>
            <a:fld id="{DC858B73-29C1-41EC-BE46-B0C2EA10A9AB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4538"/>
            <a:ext cx="25812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0" tIns="45490" rIns="90980" bIns="454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964" y="4723887"/>
            <a:ext cx="5486084" cy="4476506"/>
          </a:xfrm>
          <a:prstGeom prst="rect">
            <a:avLst/>
          </a:prstGeom>
        </p:spPr>
        <p:txBody>
          <a:bodyPr vert="horz" lIns="90980" tIns="45490" rIns="90980" bIns="454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9" y="9446206"/>
            <a:ext cx="2971431" cy="497915"/>
          </a:xfrm>
          <a:prstGeom prst="rect">
            <a:avLst/>
          </a:prstGeom>
        </p:spPr>
        <p:txBody>
          <a:bodyPr vert="horz" lIns="90980" tIns="45490" rIns="90980" bIns="454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998" y="9446206"/>
            <a:ext cx="2971431" cy="497915"/>
          </a:xfrm>
          <a:prstGeom prst="rect">
            <a:avLst/>
          </a:prstGeom>
        </p:spPr>
        <p:txBody>
          <a:bodyPr vert="horz" lIns="90980" tIns="45490" rIns="90980" bIns="45490" rtlCol="0" anchor="b"/>
          <a:lstStyle>
            <a:lvl1pPr algn="r">
              <a:defRPr sz="1200"/>
            </a:lvl1pPr>
          </a:lstStyle>
          <a:p>
            <a:fld id="{D407062D-3A3C-4950-ADDE-E549984D2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3630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47260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20891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94521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68151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41781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15412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89042" algn="l" defTabSz="94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7062D-3A3C-4950-ADDE-E549984D2B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 lIns="94726" tIns="47363" rIns="94726" bIns="4736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  <a:prstGeom prst="rect">
            <a:avLst/>
          </a:prstGeom>
        </p:spPr>
        <p:txBody>
          <a:bodyPr lIns="94726" tIns="47363" rIns="94726" bIns="4736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3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7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0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4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8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41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5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9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4726" tIns="47363" rIns="94726" bIns="4736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 lIns="94726" tIns="47363" rIns="94726" bIns="4736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  <a:prstGeom prst="rect">
            <a:avLst/>
          </a:prstGeom>
        </p:spPr>
        <p:txBody>
          <a:bodyPr vert="eaVert" lIns="94726" tIns="47363" rIns="94726" bIns="4736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  <a:prstGeom prst="rect">
            <a:avLst/>
          </a:prstGeom>
        </p:spPr>
        <p:txBody>
          <a:bodyPr vert="eaVert" lIns="94726" tIns="47363" rIns="94726" bIns="4736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4726" tIns="47363" rIns="94726" bIns="4736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lIns="94726" tIns="47363" rIns="94726" bIns="4736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6365524"/>
            <a:ext cx="5829300" cy="1967442"/>
          </a:xfrm>
          <a:prstGeom prst="rect">
            <a:avLst/>
          </a:prstGeom>
        </p:spPr>
        <p:txBody>
          <a:bodyPr lIns="94726" tIns="47363" rIns="94726" bIns="47363"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7"/>
          </a:xfrm>
          <a:prstGeom prst="rect">
            <a:avLst/>
          </a:prstGeom>
        </p:spPr>
        <p:txBody>
          <a:bodyPr lIns="94726" tIns="47363" rIns="94726" bIns="47363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736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72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20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945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681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41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154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890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4726" tIns="47363" rIns="94726" bIns="4736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311402"/>
            <a:ext cx="3028950" cy="6537502"/>
          </a:xfrm>
          <a:prstGeom prst="rect">
            <a:avLst/>
          </a:prstGeom>
        </p:spPr>
        <p:txBody>
          <a:bodyPr lIns="94726" tIns="47363" rIns="94726" bIns="47363"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</p:spPr>
        <p:txBody>
          <a:bodyPr lIns="94726" tIns="47363" rIns="94726" bIns="47363"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4726" tIns="47363" rIns="94726" bIns="47363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217386"/>
            <a:ext cx="3030140" cy="924100"/>
          </a:xfrm>
          <a:prstGeom prst="rect">
            <a:avLst/>
          </a:prstGeom>
        </p:spPr>
        <p:txBody>
          <a:bodyPr lIns="94726" tIns="47363" rIns="94726" bIns="47363" anchor="b"/>
          <a:lstStyle>
            <a:lvl1pPr marL="0" indent="0">
              <a:buNone/>
              <a:defRPr sz="2500" b="1"/>
            </a:lvl1pPr>
            <a:lvl2pPr marL="473630" indent="0">
              <a:buNone/>
              <a:defRPr sz="2000" b="1"/>
            </a:lvl2pPr>
            <a:lvl3pPr marL="947260" indent="0">
              <a:buNone/>
              <a:defRPr sz="1900" b="1"/>
            </a:lvl3pPr>
            <a:lvl4pPr marL="1420891" indent="0">
              <a:buNone/>
              <a:defRPr sz="1600" b="1"/>
            </a:lvl4pPr>
            <a:lvl5pPr marL="1894521" indent="0">
              <a:buNone/>
              <a:defRPr sz="1600" b="1"/>
            </a:lvl5pPr>
            <a:lvl6pPr marL="2368151" indent="0">
              <a:buNone/>
              <a:defRPr sz="1600" b="1"/>
            </a:lvl6pPr>
            <a:lvl7pPr marL="2841781" indent="0">
              <a:buNone/>
              <a:defRPr sz="1600" b="1"/>
            </a:lvl7pPr>
            <a:lvl8pPr marL="3315412" indent="0">
              <a:buNone/>
              <a:defRPr sz="1600" b="1"/>
            </a:lvl8pPr>
            <a:lvl9pPr marL="378904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3141487"/>
            <a:ext cx="3030140" cy="5707416"/>
          </a:xfrm>
          <a:prstGeom prst="rect">
            <a:avLst/>
          </a:prstGeom>
        </p:spPr>
        <p:txBody>
          <a:bodyPr lIns="94726" tIns="47363" rIns="94726" bIns="47363"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0"/>
          </a:xfrm>
          <a:prstGeom prst="rect">
            <a:avLst/>
          </a:prstGeom>
        </p:spPr>
        <p:txBody>
          <a:bodyPr lIns="94726" tIns="47363" rIns="94726" bIns="47363" anchor="b"/>
          <a:lstStyle>
            <a:lvl1pPr marL="0" indent="0">
              <a:buNone/>
              <a:defRPr sz="2500" b="1"/>
            </a:lvl1pPr>
            <a:lvl2pPr marL="473630" indent="0">
              <a:buNone/>
              <a:defRPr sz="2000" b="1"/>
            </a:lvl2pPr>
            <a:lvl3pPr marL="947260" indent="0">
              <a:buNone/>
              <a:defRPr sz="1900" b="1"/>
            </a:lvl3pPr>
            <a:lvl4pPr marL="1420891" indent="0">
              <a:buNone/>
              <a:defRPr sz="1600" b="1"/>
            </a:lvl4pPr>
            <a:lvl5pPr marL="1894521" indent="0">
              <a:buNone/>
              <a:defRPr sz="1600" b="1"/>
            </a:lvl5pPr>
            <a:lvl6pPr marL="2368151" indent="0">
              <a:buNone/>
              <a:defRPr sz="1600" b="1"/>
            </a:lvl6pPr>
            <a:lvl7pPr marL="2841781" indent="0">
              <a:buNone/>
              <a:defRPr sz="1600" b="1"/>
            </a:lvl7pPr>
            <a:lvl8pPr marL="3315412" indent="0">
              <a:buNone/>
              <a:defRPr sz="1600" b="1"/>
            </a:lvl8pPr>
            <a:lvl9pPr marL="378904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7"/>
            <a:ext cx="3031331" cy="5707416"/>
          </a:xfrm>
          <a:prstGeom prst="rect">
            <a:avLst/>
          </a:prstGeom>
        </p:spPr>
        <p:txBody>
          <a:bodyPr lIns="94726" tIns="47363" rIns="94726" bIns="47363"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lIns="94726" tIns="47363" rIns="94726" bIns="4736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2256236" cy="1678517"/>
          </a:xfrm>
          <a:prstGeom prst="rect">
            <a:avLst/>
          </a:prstGeom>
        </p:spPr>
        <p:txBody>
          <a:bodyPr lIns="94726" tIns="47363" rIns="94726" bIns="47363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  <a:prstGeom prst="rect">
            <a:avLst/>
          </a:prstGeom>
        </p:spPr>
        <p:txBody>
          <a:bodyPr lIns="94726" tIns="47363" rIns="94726" bIns="47363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6" cy="6775981"/>
          </a:xfrm>
          <a:prstGeom prst="rect">
            <a:avLst/>
          </a:prstGeom>
        </p:spPr>
        <p:txBody>
          <a:bodyPr lIns="94726" tIns="47363" rIns="94726" bIns="47363"/>
          <a:lstStyle>
            <a:lvl1pPr marL="0" indent="0">
              <a:buNone/>
              <a:defRPr sz="1500"/>
            </a:lvl1pPr>
            <a:lvl2pPr marL="473630" indent="0">
              <a:buNone/>
              <a:defRPr sz="1200"/>
            </a:lvl2pPr>
            <a:lvl3pPr marL="947260" indent="0">
              <a:buNone/>
              <a:defRPr sz="1100"/>
            </a:lvl3pPr>
            <a:lvl4pPr marL="1420891" indent="0">
              <a:buNone/>
              <a:defRPr sz="900"/>
            </a:lvl4pPr>
            <a:lvl5pPr marL="1894521" indent="0">
              <a:buNone/>
              <a:defRPr sz="900"/>
            </a:lvl5pPr>
            <a:lvl6pPr marL="2368151" indent="0">
              <a:buNone/>
              <a:defRPr sz="900"/>
            </a:lvl6pPr>
            <a:lvl7pPr marL="2841781" indent="0">
              <a:buNone/>
              <a:defRPr sz="900"/>
            </a:lvl7pPr>
            <a:lvl8pPr marL="3315412" indent="0">
              <a:buNone/>
              <a:defRPr sz="900"/>
            </a:lvl8pPr>
            <a:lvl9pPr marL="378904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lIns="94726" tIns="47363" rIns="94726" bIns="47363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 lIns="94726" tIns="47363" rIns="94726" bIns="47363"/>
          <a:lstStyle>
            <a:lvl1pPr marL="0" indent="0">
              <a:buNone/>
              <a:defRPr sz="3300"/>
            </a:lvl1pPr>
            <a:lvl2pPr marL="473630" indent="0">
              <a:buNone/>
              <a:defRPr sz="2900"/>
            </a:lvl2pPr>
            <a:lvl3pPr marL="947260" indent="0">
              <a:buNone/>
              <a:defRPr sz="2500"/>
            </a:lvl3pPr>
            <a:lvl4pPr marL="1420891" indent="0">
              <a:buNone/>
              <a:defRPr sz="2000"/>
            </a:lvl4pPr>
            <a:lvl5pPr marL="1894521" indent="0">
              <a:buNone/>
              <a:defRPr sz="2000"/>
            </a:lvl5pPr>
            <a:lvl6pPr marL="2368151" indent="0">
              <a:buNone/>
              <a:defRPr sz="2000"/>
            </a:lvl6pPr>
            <a:lvl7pPr marL="2841781" indent="0">
              <a:buNone/>
              <a:defRPr sz="2000"/>
            </a:lvl7pPr>
            <a:lvl8pPr marL="3315412" indent="0">
              <a:buNone/>
              <a:defRPr sz="2000"/>
            </a:lvl8pPr>
            <a:lvl9pPr marL="3789042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 lIns="94726" tIns="47363" rIns="94726" bIns="47363"/>
          <a:lstStyle>
            <a:lvl1pPr marL="0" indent="0">
              <a:buNone/>
              <a:defRPr sz="1500"/>
            </a:lvl1pPr>
            <a:lvl2pPr marL="473630" indent="0">
              <a:buNone/>
              <a:defRPr sz="1200"/>
            </a:lvl2pPr>
            <a:lvl3pPr marL="947260" indent="0">
              <a:buNone/>
              <a:defRPr sz="1100"/>
            </a:lvl3pPr>
            <a:lvl4pPr marL="1420891" indent="0">
              <a:buNone/>
              <a:defRPr sz="900"/>
            </a:lvl4pPr>
            <a:lvl5pPr marL="1894521" indent="0">
              <a:buNone/>
              <a:defRPr sz="900"/>
            </a:lvl5pPr>
            <a:lvl6pPr marL="2368151" indent="0">
              <a:buNone/>
              <a:defRPr sz="900"/>
            </a:lvl6pPr>
            <a:lvl7pPr marL="2841781" indent="0">
              <a:buNone/>
              <a:defRPr sz="900"/>
            </a:lvl7pPr>
            <a:lvl8pPr marL="3315412" indent="0">
              <a:buNone/>
              <a:defRPr sz="900"/>
            </a:lvl8pPr>
            <a:lvl9pPr marL="378904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3"/>
          </a:xfrm>
          <a:prstGeom prst="rect">
            <a:avLst/>
          </a:prstGeom>
        </p:spPr>
        <p:txBody>
          <a:bodyPr vert="horz" lIns="94726" tIns="47363" rIns="94726" bIns="473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F3BC6-9211-4A17-A6C5-5BD50E56B06C}" type="datetimeFigureOut">
              <a:rPr lang="en-US" smtClean="0"/>
              <a:pPr/>
              <a:t>27-Nov-18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94726" tIns="47363" rIns="94726" bIns="473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4726" tIns="47363" rIns="94726" bIns="473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AB80A-2F5C-4E2C-ACBD-28A73DB70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4726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223" indent="-355223" algn="l" defTabSz="94726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9649" indent="-296019" algn="l" defTabSz="94726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4076" indent="-236815" algn="l" defTabSz="94726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706" indent="-236815" algn="l" defTabSz="94726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1336" indent="-236815" algn="l" defTabSz="94726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4966" indent="-236815" algn="l" defTabSz="9472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8597" indent="-236815" algn="l" defTabSz="9472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2227" indent="-236815" algn="l" defTabSz="9472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5858" indent="-236815" algn="l" defTabSz="9472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3630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7260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0891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4521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8151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41781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5412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9042" algn="l" defTabSz="9472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1" y="9448800"/>
            <a:ext cx="5791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>
                <a:solidFill>
                  <a:srgbClr val="0070C0"/>
                </a:solidFill>
              </a:rPr>
              <a:t>www.royalprinces.net</a:t>
            </a:r>
            <a:endParaRPr lang="en-US" sz="1600">
              <a:solidFill>
                <a:srgbClr val="0070C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31800" y="1644650"/>
          <a:ext cx="6273800" cy="745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1828800"/>
                <a:gridCol w="1676400"/>
                <a:gridCol w="2362200"/>
              </a:tblGrid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S/N </a:t>
                      </a:r>
                    </a:p>
                  </a:txBody>
                  <a:tcPr marL="9525" marR="9525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Project name and country</a:t>
                      </a:r>
                    </a:p>
                  </a:txBody>
                  <a:tcPr marL="9525" marR="9525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Name of client and contact person</a:t>
                      </a:r>
                    </a:p>
                  </a:txBody>
                  <a:tcPr marL="9525" marR="9525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Type of work performed and year of completion</a:t>
                      </a:r>
                    </a:p>
                  </a:txBody>
                  <a:tcPr marL="9525" marR="9525"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German-Myanmar Cooperation Rural Development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Programme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(Phase II/III),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Shan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State,Taunggyi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District,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Yauk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Saut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Tsp.,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Pin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Phyit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– </a:t>
                      </a:r>
                      <a:r>
                        <a:rPr lang="en-US" sz="800" b="0" i="0" u="none" strike="noStrike" baseline="0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Warpyar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Asphalt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Road Construction Project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Shan State,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Rural Development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Programme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(RDP) 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Asphalt Road (YSK-1) 11.374 Km</a:t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Earth Road (YSK-1) 0.73381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Km</a:t>
                      </a:r>
                    </a:p>
                    <a:p>
                      <a:pPr algn="ct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19-10-2017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18-8-2018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2017-2018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Budget Year, Roads and Bridges Construction Projects in Project No.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(25),  Ho Tat –Han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Lwal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-Se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Sone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-Ti Hay-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Won Sa Mile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, Shan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State,Taunggyi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Tsp.,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Construction, Department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of Rural Development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Road(4/6 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18’ x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2’)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4-8-2017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31-3-2018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2017-2018 Budget Year, Roads and Bridges Construction Projects in Project No. (12), 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Thar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Lon-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Kone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baseline="0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Ywar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and </a:t>
                      </a:r>
                      <a:r>
                        <a:rPr lang="en-US" sz="800" b="0" i="0" u="none" strike="noStrike" baseline="0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Taung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Twin Village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, Mandalay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Division,Myittthar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Tsp., Myanmar.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Ministry of Construction, Department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of Rural Development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Road(1/6 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× 18’ ×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2’)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Earth Road(1/6 Miles × 18’ × 2’)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31-8-2017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31-3-2018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4726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2017-2018 Budget Year, Roads and Bridges Construction Projects in Project No. (12), 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Pyi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Tsp.,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Bago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Division,Myanmar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Ministry of Construction, Department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of Rural Development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Gravel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Road(1/0.2 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10’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12”)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Gravel Road(0/5.3 Miles x 10’ x 12”)</a:t>
                      </a:r>
                    </a:p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             17-11-2017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31-3-2018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4726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2017-2018 Budget Year, Roads and Bridges Construction Projects in Project No. (19), 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Paung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Khaung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Tsp.,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Bago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Division,Myanmar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Ministry of Construction, Department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of Rural Development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Earth Road(2/7 Miles × 12’ × 8’’)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Earth Road(8/0 Miles × 18’’)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Cause Way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(2)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Nos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.(60’ × 18’’)</a:t>
                      </a:r>
                    </a:p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29-1-2018 to 31-3-2018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German-Myanmar Cooperation Rural Development Programme(Phase I), Shan State,Taunggyi District, Taunggyi Tsp., Taung Ni -Taung Lay Lone Asphalt Road Construction Project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Shan State, </a:t>
                      </a:r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Rural Development Programme(RDP) 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Asphalt Road (TGI-1A) 2.109 Km</a:t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Asphalt Road (TGI-1B) 8.34 Km</a:t>
                      </a:r>
                    </a:p>
                    <a:p>
                      <a:pPr algn="ct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25-1-2016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24-7-2016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2016-2017 Budget Year, Roads and Bridges Construction Projects in Project No. (1),  Pyinmana, Nay Pyi Taw Council, Myanmar.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Road(2/0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18’ x 2”)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(2) Nos.(18' × 15' × 12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’)</a:t>
                      </a:r>
                    </a:p>
                    <a:p>
                      <a:pPr algn="ct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1-2-2017 to 20-3-2017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2016-2017 Budget Year, Roads and Bridges Construction Projects in Project No. (5),  Tatkon, Nay Pyi Taw Council, Myanmar.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Earth Road(3/6 </a:t>
                      </a:r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× 18’ × 2”)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Macadam Road(1/0.8 </a:t>
                      </a:r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x12’x9”)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Box Culvert (8) Nos.(5’- 3” x 22’-0” x 5’-9”)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Cause Way (1) No.(200</a:t>
                      </a:r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')</a:t>
                      </a:r>
                    </a:p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1-10-2016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to 20-3-2017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2016-2017 Budget Year, Roads and Bridges Construction Projects in Project No. (24),  Tae Kone, Bago </a:t>
                      </a:r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Region,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Gravel Road(3/0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12’ x 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Box Culvert (2) Nos.(5’- 3” x 22’-0” x 5’-9”)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Cause Way (5) Nos.(70', 30', 40', 30', 20')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(1) No.(80' × 12' × 20’)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Box Culvert( 1) No.(5’- 3” x 22’-0” x 5’-9”)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Pipe Culvert( 1) No.(3'Ø x 25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')</a:t>
                      </a:r>
                    </a:p>
                    <a:p>
                      <a:pPr algn="ct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27-10-2016 to 31-3-2017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81000" y="1219200"/>
            <a:ext cx="62484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n w="11430"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Road And Bridge Construction Experiences Over the Last 6 Years</a:t>
            </a:r>
            <a:endParaRPr lang="en-US" sz="1000" b="1" dirty="0">
              <a:ln w="11430"/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Oval 7" descr="01"/>
          <p:cNvSpPr>
            <a:spLocks noChangeArrowheads="1"/>
          </p:cNvSpPr>
          <p:nvPr/>
        </p:nvSpPr>
        <p:spPr bwMode="auto">
          <a:xfrm>
            <a:off x="657225" y="219075"/>
            <a:ext cx="609600" cy="609600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47800" y="304800"/>
            <a:ext cx="4343400" cy="4064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anchor="b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kern="10" dirty="0" smtClean="0">
                <a:ln w="11430">
                  <a:solidFill>
                    <a:srgbClr val="FFC000"/>
                  </a:solidFill>
                </a:ln>
                <a:solidFill>
                  <a:srgbClr val="99651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legro BT" pitchFamily="82" charset="0"/>
              </a:rPr>
              <a:t>ROYAL  PRINCES  CO., LTD.</a:t>
            </a:r>
            <a:endParaRPr lang="en-US" sz="2400" b="1" kern="10" dirty="0">
              <a:ln w="11430">
                <a:solidFill>
                  <a:srgbClr val="FFC000"/>
                </a:solidFill>
              </a:ln>
              <a:solidFill>
                <a:srgbClr val="99651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legro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1800" y="1325880"/>
          <a:ext cx="6273800" cy="7260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56"/>
                <a:gridCol w="1996444"/>
                <a:gridCol w="1600200"/>
                <a:gridCol w="2362200"/>
              </a:tblGrid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S/N </a:t>
                      </a:r>
                    </a:p>
                  </a:txBody>
                  <a:tcPr marL="9525" marR="9525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Project name and country</a:t>
                      </a:r>
                    </a:p>
                  </a:txBody>
                  <a:tcPr marL="9525" marR="9525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Name of client and contact person</a:t>
                      </a:r>
                    </a:p>
                  </a:txBody>
                  <a:tcPr marL="9525" marR="9525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Type of work performed and year of completion</a:t>
                      </a:r>
                    </a:p>
                  </a:txBody>
                  <a:tcPr marL="9525" marR="9525"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2016-2017 Budget Year, Roads and Bridges Construction Projects in Project No. (20), 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Bago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Region,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</a:t>
                      </a:r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latin typeface="Tahoma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Irrigation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Gravel Road(2/0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12’ x 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Gravel Road(1/4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12’ x 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Cause Way (3) Nos.(70', 60', 40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')</a:t>
                      </a:r>
                    </a:p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27-10-2016 to 31-3-2017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2016-2017 Budget Year, Roads and Bridges Construction Projects in Project No. (9),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Taungu+Pyue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Bago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Region,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Macadam Road(2/0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12’ x 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Road(3/7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18’ x 2”)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18’ x 2”)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(1) No.(50'× 14'×12')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(1) No.(40'× 14'×12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')</a:t>
                      </a:r>
                    </a:p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27-10-2016 to 31-3-2017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2015-2016 Budget Year, Roads and Bridges Construction Projects in Project No. (13),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Pauk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Khaung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Bago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Region,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Road(2/0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18’ x 2’)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Macadam Road(0/4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10’ x 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Macadam Road(0/4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10’ x 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Gravel Road(2/0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10’ x 7”)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Road(2/0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18’ x 2”)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Road(0/4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x 10’ x 9”)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Road(2/0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× 18' × 2')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Bridge (2) Nos.(75' × 12' × 20'),(45' × 12' × 20')</a:t>
                      </a:r>
                    </a:p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Pipe Culvert (14) Nos.(3ɸ×25'×5')</a:t>
                      </a:r>
                    </a:p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Bridge (1) No.(100'× 14'×12')</a:t>
                      </a:r>
                    </a:p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Cause Way (3) Nos.(60', 60', 39')</a:t>
                      </a:r>
                    </a:p>
                    <a:p>
                      <a:pPr algn="l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Pipe Culvert (6) Nos.(3ɸ×25'×5')</a:t>
                      </a:r>
                    </a:p>
                    <a:p>
                      <a:pPr algn="l" fontAlgn="t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2-6-2015 to 31-3-2016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2015-2016 Budget Year, Roads and Bridges Construction Projects by Additional Fund in Pauk Khaung, Bago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Region,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 marT="9525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Gravel Road(3/0 Mile × 10’ x 9")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Macadam Road(2/0 Mile x 12’ x 9”)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Road(2/4 Mile x 18’ x 2”)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(1) No.(20' × 12' × 8')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Assess Road(2)Sides (2 × 215' × 24' × 5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')</a:t>
                      </a:r>
                    </a:p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18-6-2015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31-3-2016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2015-2016 Budget Year, Roads Construction Projects in Project No.(3)Nay Pyi Taw Council, Myanmar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Road(7 Miles × 18’ × 2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’)</a:t>
                      </a: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17-6-2015 to 7-11-2015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2015-2016 Budget Year, Roads and Bridges Construction Projects in Project No.(13)Nay Pyi Taw Council, Myanmar.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Road(2/0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× 18’ × 2”)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Road(1/3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Miles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× 18’ × 2”)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Macadam Road(0/4.77Mile×12'×9")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(1) No.(40' × 12' × 20’)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Bridge (1) No.(15' × 12' × 20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’)</a:t>
                      </a: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17-6-2015 to 31-10-2015</a:t>
                      </a: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2015-2016 Budget Year, Roads Construction Projects in Project No.(7)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Ayeyarwady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Region, Myanmar.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Road(5 Miles × 18’ × 2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’)</a:t>
                      </a: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28-5-2015 to 31-10-2015</a:t>
                      </a: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1" y="9448800"/>
            <a:ext cx="6324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www.royalprinces.net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" name="Oval 7" descr="01"/>
          <p:cNvSpPr>
            <a:spLocks noChangeArrowheads="1"/>
          </p:cNvSpPr>
          <p:nvPr/>
        </p:nvSpPr>
        <p:spPr bwMode="auto">
          <a:xfrm>
            <a:off x="657225" y="219075"/>
            <a:ext cx="609600" cy="609600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47800" y="304800"/>
            <a:ext cx="4343400" cy="4064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anchor="b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kern="10" dirty="0" smtClean="0">
                <a:ln w="11430">
                  <a:solidFill>
                    <a:srgbClr val="FFC000"/>
                  </a:solidFill>
                </a:ln>
                <a:solidFill>
                  <a:srgbClr val="99651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legro BT" pitchFamily="82" charset="0"/>
              </a:rPr>
              <a:t>ROYAL  PRINCES  CO., LTD.</a:t>
            </a:r>
            <a:endParaRPr lang="en-US" sz="2400" b="1" kern="10" dirty="0">
              <a:ln w="11430">
                <a:solidFill>
                  <a:srgbClr val="FFC000"/>
                </a:solidFill>
              </a:ln>
              <a:solidFill>
                <a:srgbClr val="99651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legro BT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1" y="9448800"/>
            <a:ext cx="5791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>
                <a:solidFill>
                  <a:srgbClr val="0070C0"/>
                </a:solidFill>
              </a:rPr>
              <a:t>www.royalprinces.net</a:t>
            </a:r>
            <a:endParaRPr lang="en-US" sz="1600">
              <a:solidFill>
                <a:srgbClr val="0070C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31800" y="1166622"/>
          <a:ext cx="6273800" cy="480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956"/>
                <a:gridCol w="1844044"/>
                <a:gridCol w="1600200"/>
                <a:gridCol w="2514600"/>
              </a:tblGrid>
              <a:tr h="50330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S/N </a:t>
                      </a:r>
                    </a:p>
                  </a:txBody>
                  <a:tcPr marL="9525" marR="9525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Project name and country</a:t>
                      </a:r>
                    </a:p>
                  </a:txBody>
                  <a:tcPr marL="9525" marR="9525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Name of client and contact person</a:t>
                      </a:r>
                    </a:p>
                  </a:txBody>
                  <a:tcPr marL="9525" marR="9525"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Type of work performed and year of completion</a:t>
                      </a:r>
                    </a:p>
                  </a:txBody>
                  <a:tcPr marL="9525" marR="9525" marT="18288" marB="9144"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2014-2015 Budget Year, Roads and Bridges Construction Projects in Project No. (6), Group (1), Sub Group (2), Pauk Khaung, Bago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Region,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Myanmar.</a:t>
                      </a: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Road(4/3.6 Miles x 18’ x 2’)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Road(15/7 Miles x 18’ x 2’)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Gravel Road(15/7 Miles x 10’ x 7’’)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Road(3/3.7 Miles x 18’ x 2’)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Macadam Road(4/0 Miles x10’x9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”)</a:t>
                      </a: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22-9-2014 to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25-3-2015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2014-2015 Budget Year, Roads and Bridges Construction Projects by Additional Fund in Pauk Khaung,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Bago Region,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Myanmar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Agriculture,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Livestock and Irrigation</a:t>
                      </a: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Road(1/ 2.3 Miles x 18’ x 2’)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Cause Way (1) No.(30’ x 20’ 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Box Culvert (4) Nos.(5’- 3” x 22’-0” x 5’-9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”)</a:t>
                      </a: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22-1-2015 to 31-3-2015</a:t>
                      </a: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2014-2015 Budget Year, Ywar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Ma-Yay Soe Village Connection Road Construction Project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Box Culvert Construction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Upper Paung Long, Nay Pyi Taw Council, Myanmar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Electric Power (Hydro Power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Implementation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Department)</a:t>
                      </a: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 Road(5/4 Miles)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Box Culvert( 16 Nos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.)</a:t>
                      </a: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Dec 2014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Mar 2015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2013-2014 Budget Year, Tar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Chi Lake – Bo Shi – Minekoke Road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Construction Project, Shan State, Myanmar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Directorate of Military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Engineering, Ministry of Defense</a:t>
                      </a: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Earthwork Cutting, Filling and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Compaction For 4-lane Road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500k suds (Length 5 Miles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)</a:t>
                      </a: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Feb 2013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Jan 2014</a:t>
                      </a:r>
                    </a:p>
                  </a:txBody>
                  <a:tcPr marL="9525" marR="9525" marT="18288" marB="18288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2010-2011 Budget Year, Thargaya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- Koepin Road Construction Project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Bago Region,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Myanmar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Construction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(Public Works) </a:t>
                      </a: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Earthwork Cutting, Filling and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Compaction For 4-lane Road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500k suds (Length 15 Miles)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Including Asphalt Concrete Road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May 2010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to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June 2011</a:t>
                      </a:r>
                    </a:p>
                  </a:txBody>
                  <a:tcPr marL="9525" marR="9525" marT="18288" marB="18288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al 7" descr="01"/>
          <p:cNvSpPr>
            <a:spLocks noChangeArrowheads="1"/>
          </p:cNvSpPr>
          <p:nvPr/>
        </p:nvSpPr>
        <p:spPr bwMode="auto">
          <a:xfrm>
            <a:off x="657225" y="219075"/>
            <a:ext cx="609600" cy="609600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7800" y="304800"/>
            <a:ext cx="4343400" cy="4064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anchor="b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kern="10" dirty="0" smtClean="0">
                <a:ln w="11430">
                  <a:solidFill>
                    <a:srgbClr val="FFC000"/>
                  </a:solidFill>
                </a:ln>
                <a:solidFill>
                  <a:srgbClr val="99651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legro BT" pitchFamily="82" charset="0"/>
              </a:rPr>
              <a:t>ROYAL  PRINCES  CO., LTD.</a:t>
            </a:r>
            <a:endParaRPr lang="en-US" sz="2400" b="1" kern="10" dirty="0">
              <a:ln w="11430">
                <a:solidFill>
                  <a:srgbClr val="FFC000"/>
                </a:solidFill>
              </a:ln>
              <a:solidFill>
                <a:srgbClr val="99651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legro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1" y="9448800"/>
            <a:ext cx="5791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>
                <a:solidFill>
                  <a:srgbClr val="0070C0"/>
                </a:solidFill>
              </a:rPr>
              <a:t>www.royalprinces.net</a:t>
            </a:r>
            <a:endParaRPr lang="en-US" sz="1600">
              <a:solidFill>
                <a:srgbClr val="0070C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31800" y="1371600"/>
          <a:ext cx="6273800" cy="7681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914400"/>
                <a:gridCol w="838200"/>
                <a:gridCol w="685800"/>
                <a:gridCol w="3429000"/>
              </a:tblGrid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S/N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Starting Month Year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Ending Month Year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Years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Contract Identification and  Name and </a:t>
                      </a:r>
                      <a:endParaRPr lang="en-US" sz="900" b="1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rtl="0" fontAlgn="t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Address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of Employer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Brief Description of the Works Executed by the Bidder </a:t>
                      </a:r>
                    </a:p>
                  </a:txBody>
                  <a:tcPr marL="9525" marR="9525" marT="9144" marB="9144"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Aug 2017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</a:t>
                      </a:r>
                      <a:r>
                        <a:rPr kumimoji="0" lang="en-US" sz="900" kern="12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2018</a:t>
                      </a:r>
                      <a:endParaRPr kumimoji="0" lang="en-SG" sz="900" kern="12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0.58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Da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Nu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Phyu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Township, Earth Drain Excavation Works</a:t>
                      </a:r>
                    </a:p>
                    <a:p>
                      <a:pPr algn="l" rtl="0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Ayeyarwady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Region</a:t>
                      </a:r>
                      <a:b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Ministry of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Agriculture,Livestock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and Irrigation</a:t>
                      </a:r>
                      <a:b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35.74k suds-earthwork cutting and filling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Aug 2017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</a:t>
                      </a:r>
                      <a:r>
                        <a:rPr kumimoji="0" lang="en-US" sz="900" kern="12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2018</a:t>
                      </a:r>
                      <a:endParaRPr kumimoji="0" lang="en-SG" sz="900" kern="12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0.58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Za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Lun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Township,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To Be Stark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Embankment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Works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(From 25/4 to 28/0 Miles) ,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Ayeyarwady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Agriculture,Livestock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14.309k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suds-earthwork cutting and filling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Aug 2017</a:t>
                      </a: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</a:t>
                      </a:r>
                      <a:r>
                        <a:rPr kumimoji="0" lang="en-US" sz="900" kern="12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2018</a:t>
                      </a:r>
                      <a:endParaRPr kumimoji="0" lang="en-SG" sz="900" kern="12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0.58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Za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Lun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Township,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To Be Stark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Embankment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Works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(From 28/6 to 30/7 Miles) ,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Ayeyarwady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Agriculture,Livestock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12.118k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suds-earthwork cutting and filling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 2017</a:t>
                      </a: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June</a:t>
                      </a:r>
                      <a:r>
                        <a:rPr kumimoji="0" lang="en-US" sz="900" kern="1200" baseline="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2017</a:t>
                      </a:r>
                      <a:endParaRPr kumimoji="0" lang="en-SG" sz="900" kern="1200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Parliament  Buliding Fencing Work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00" kern="120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Pathein, </a:t>
                      </a:r>
                      <a:r>
                        <a:rPr kumimoji="0" lang="en-US" sz="900" kern="1200" baseline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Ayeyarwady  Region</a:t>
                      </a:r>
                      <a:endParaRPr kumimoji="0" lang="en-US" sz="900" kern="120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kern="120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Parliament  Buliding Fencing Work ( 3686 ft )</a:t>
                      </a:r>
                      <a:endParaRPr kumimoji="0" lang="en-US" sz="900" kern="1200" dirty="0" smtClean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Dec 2016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Mar 2017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Hinthata Township, Earth Drain Excavation Works (3 Nos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.)</a:t>
                      </a:r>
                    </a:p>
                    <a:p>
                      <a:pPr algn="l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Ayeyarwady Region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Agriculture,Livestock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and Irrigation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42k suds-earthwork cutting and filling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Dec 2016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Mar 2017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Pathein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Divison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Yay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Owe Sin - Kyat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Paung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Road&lt;Left/Right&gt; Earth Drain Excavation and Others Drain Work(6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Nos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)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l" rtl="0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Ayeyarwady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Agriculture,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Livestock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45k suds-earthwork cutting and filling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Dec 2014 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Nov 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2015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Eain Marr Pond Disinter Project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Myit Ther, Mandalay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42k suds-earthwork cutting and filling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Dec 2014 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Nov 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2015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Eai Lal Pond Disinter Project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Myit Ther, Mandalay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10k suds-earthwork cutting and filling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Dec 2014 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Nov 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2015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Nha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Sint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Pond Disinter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Myit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Ther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Mandalay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11k suds-earthwork cutting and filling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Nov 2013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Dec 2014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1.33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Meik Airfield Extension Construction Project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Meik, Tanintharyi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Directorate of Military Engineering, Ministry of  Defense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100k suds-earthwork cutting, filling and compaction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Apr 2012 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Dec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2012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Salu Dam Construction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Bago, Bago Region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50k suds-earthwork cutting and filling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Mar</a:t>
                      </a:r>
                      <a:r>
                        <a:rPr lang="en-US" sz="900" b="0" i="0" u="none" strike="noStrike" baseline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2011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Nov 2012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1.66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Asian Shooting Field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Oo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Lwin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Mandalay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Directorate of Military Engineering, Ministry of  Defense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300k suds-earthwork cutting, filling and compaction for shooting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field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57200" y="1066800"/>
            <a:ext cx="6248400" cy="291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n w="11430"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General Construction Experience</a:t>
            </a:r>
            <a:endParaRPr lang="en-US" sz="1000" b="1" dirty="0">
              <a:ln w="11430"/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Oval 7" descr="01"/>
          <p:cNvSpPr>
            <a:spLocks noChangeArrowheads="1"/>
          </p:cNvSpPr>
          <p:nvPr/>
        </p:nvSpPr>
        <p:spPr bwMode="auto">
          <a:xfrm>
            <a:off x="657225" y="219075"/>
            <a:ext cx="609600" cy="609600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47800" y="304800"/>
            <a:ext cx="4343400" cy="4064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anchor="b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kern="10" dirty="0" smtClean="0">
                <a:ln w="11430">
                  <a:solidFill>
                    <a:srgbClr val="FFC000"/>
                  </a:solidFill>
                </a:ln>
                <a:solidFill>
                  <a:srgbClr val="99651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legro BT" pitchFamily="82" charset="0"/>
              </a:rPr>
              <a:t>ROYAL  PRINCES  CO., LTD.</a:t>
            </a:r>
            <a:endParaRPr lang="en-US" sz="2400" b="1" kern="10" dirty="0">
              <a:ln w="11430">
                <a:solidFill>
                  <a:srgbClr val="FFC000"/>
                </a:solidFill>
              </a:ln>
              <a:solidFill>
                <a:srgbClr val="99651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legro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42926" y="9448800"/>
            <a:ext cx="5791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>
                <a:solidFill>
                  <a:srgbClr val="0070C0"/>
                </a:solidFill>
              </a:rPr>
              <a:t>www.royalprinces.net</a:t>
            </a:r>
            <a:endParaRPr lang="en-US" sz="160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31800" y="1237488"/>
          <a:ext cx="6273800" cy="683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/>
                <a:gridCol w="838200"/>
                <a:gridCol w="838200"/>
                <a:gridCol w="533400"/>
                <a:gridCol w="3581400"/>
              </a:tblGrid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S/N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Starting Month Year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Ending Month Year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Years </a:t>
                      </a:r>
                    </a:p>
                  </a:txBody>
                  <a:tcPr marL="9525" marR="9525"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Contract Identification and  Name and </a:t>
                      </a:r>
                      <a:endParaRPr lang="en-US" sz="900" b="1" i="0" u="none" strike="noStrike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rtl="0" fontAlgn="t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Address </a:t>
                      </a: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of Employer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Brief Description of the Works Executed by the Bidder </a:t>
                      </a:r>
                    </a:p>
                  </a:txBody>
                  <a:tcPr marL="9525" marR="9525" marT="9144" marB="9144"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</a:p>
                    <a:p>
                      <a:pPr algn="r" rtl="0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Apr 2012 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Dec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2012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Salu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Dam Construction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Bago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Bago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Region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50k suds-earthwork cutting and filling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Mar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2011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Nov 2012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1.66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Asian Shooting Field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Oo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Lwin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Mandalay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Directorate of Military Engineering, Ministry of  Defense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300k suds-earthwork cutting, filling and compaction for shooting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field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Nov 2011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Mar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2012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Kanyin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Dam Construction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Hinthada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Ayeyarwady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100k suds-earthwork cutting and filling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Contract No. 14 /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Kanyin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/  2011 (Royal Princes)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Feb 2012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Mar 2012</a:t>
                      </a: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Nay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Taw-Sin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Thae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-Pin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Loung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Railway Road construction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Pin Long, Shan State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Railways Transportation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Sin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Thae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railway station surrounding and bridge no. (18) &amp; (20), earthwork filling and tunnel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construction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Dec 2011</a:t>
                      </a:r>
                      <a:b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Mar 2012</a:t>
                      </a: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Pyaw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Bwe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-Nut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Mouk-Magway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Railway Road Construction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Pyaw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Bwe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Mandalay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Railways Transportation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70k suds-earthwork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removing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144" marB="9144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18</a:t>
                      </a:r>
                    </a:p>
                    <a:p>
                      <a:pPr algn="r" rtl="0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Feb 2012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May 2012</a:t>
                      </a: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Pyay-Aung Lan-Sett Twar Railway  Road Construction Project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Aung Lan, Magway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Ministry of Railways Transportation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120k suds-earthwork cutting , filling and compaction for railway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road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May 2011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Dec 2011</a:t>
                      </a: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Pyaw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Bwe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-Nut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Mouk-Magway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Railway Road Construction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Pyaw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Bwe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Mandalay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Railways Transportation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500k suds-earthwork cutting, filling and compaction for railway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road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Dec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2010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Nov 2011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Nay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Taw-Sin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Thae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-Pin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Loung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Railway Road Construction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Pin Long, Shan State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Railways Transportation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50k suds-earthwork cutting, filling and compaction for railway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road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May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2011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Sep 2011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0.42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Pyaw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Bwe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-Nut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Mouk-Magway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Railway Road Construction Project</a:t>
                      </a:r>
                      <a:endParaRPr lang="en-SG" sz="900" dirty="0" smtClean="0">
                        <a:latin typeface="Zawgyi-One" pitchFamily="34" charset="0"/>
                        <a:ea typeface="Calibri"/>
                        <a:cs typeface="Zawgyi-One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Pyaw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Bwe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, Mandalay Region.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Ministry of Railways Transportation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/>
                      </a:r>
                      <a:b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</a:b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50k suds-earthwork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 filling in bridge no. (102, 103 &amp; 104)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9144" marB="914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Jan  2008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Jun 2011</a:t>
                      </a: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3.42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Nay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Taw Airfield Construction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Nay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Taw Council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Directorate of Military Engineering, Ministry of  Defense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400k suds-earthwork cutting, filling and compaction for the airfield of taxi-way, toil lane and foundation of the hangers.</a:t>
                      </a: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al 7" descr="01"/>
          <p:cNvSpPr>
            <a:spLocks noChangeArrowheads="1"/>
          </p:cNvSpPr>
          <p:nvPr/>
        </p:nvSpPr>
        <p:spPr bwMode="auto">
          <a:xfrm>
            <a:off x="657225" y="219075"/>
            <a:ext cx="609600" cy="609600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47800" y="304800"/>
            <a:ext cx="4343400" cy="4064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anchor="b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kern="10" dirty="0" smtClean="0">
                <a:ln w="11430">
                  <a:solidFill>
                    <a:srgbClr val="FFC000"/>
                  </a:solidFill>
                </a:ln>
                <a:solidFill>
                  <a:srgbClr val="99651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legro BT" pitchFamily="82" charset="0"/>
              </a:rPr>
              <a:t>ROYAL  PRINCES  CO., LTD.</a:t>
            </a:r>
            <a:endParaRPr lang="en-US" sz="2400" b="1" kern="10" dirty="0">
              <a:ln w="11430">
                <a:solidFill>
                  <a:srgbClr val="FFC000"/>
                </a:solidFill>
              </a:ln>
              <a:solidFill>
                <a:srgbClr val="99651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legro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1800" y="1219200"/>
          <a:ext cx="6273800" cy="3960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/>
                <a:gridCol w="990600"/>
                <a:gridCol w="762000"/>
                <a:gridCol w="457200"/>
                <a:gridCol w="3733800"/>
              </a:tblGrid>
              <a:tr h="5334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S/N </a:t>
                      </a:r>
                    </a:p>
                  </a:txBody>
                  <a:tcPr marL="9525" marR="9525" marT="27432" marB="27432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Starting Month Year </a:t>
                      </a:r>
                    </a:p>
                  </a:txBody>
                  <a:tcPr marL="9525" marR="9525" marT="27432" marB="27432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Ending Month Year </a:t>
                      </a:r>
                    </a:p>
                  </a:txBody>
                  <a:tcPr marL="9525" marR="9525" marT="27432" marB="27432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Years </a:t>
                      </a:r>
                    </a:p>
                  </a:txBody>
                  <a:tcPr marL="9525" marR="9525" marT="27432" marB="27432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Contract Identification and  Name and </a:t>
                      </a:r>
                      <a:endParaRPr lang="en-US" sz="900" b="1" i="0" u="none" strike="noStrike" smtClean="0">
                        <a:solidFill>
                          <a:srgbClr val="000000"/>
                        </a:solidFill>
                        <a:latin typeface="Tahoma"/>
                      </a:endParaRPr>
                    </a:p>
                    <a:p>
                      <a:pPr algn="ctr" rtl="0" fontAlgn="t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Address </a:t>
                      </a: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of Employer 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Brief Description of the Works Executed by the Bidder </a:t>
                      </a:r>
                    </a:p>
                  </a:txBody>
                  <a:tcPr marL="9525" marR="9525" marT="27432" marB="27432"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Dec 2009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Dec 2010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Kanyin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Dam Construction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Hinthada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Ayeyarwady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100k suds-earthwork cutting and filling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Contract No. 10 / 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Kanyin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/ 2009 (RPTG)</a:t>
                      </a: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Sept 2010 </a:t>
                      </a:r>
                      <a:endParaRPr lang="en-SG" sz="900" dirty="0" smtClean="0">
                        <a:latin typeface="Zawgyi-One" pitchFamily="34" charset="0"/>
                        <a:ea typeface="Calibri"/>
                        <a:cs typeface="Zawgyi-One" pitchFamily="34" charset="0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Dec 2010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0.33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Nay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Pyi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Taw-Sin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Thae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-Pin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Loung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Railway Road construction Project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Pin Long, Shan State</a:t>
                      </a:r>
                      <a:endParaRPr lang="en-SG" sz="900" dirty="0" smtClean="0">
                        <a:latin typeface="Zawgyi-One" pitchFamily="34" charset="0"/>
                        <a:ea typeface="Calibri"/>
                        <a:cs typeface="Zawgyi-One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Ministry of Railways Transportation</a:t>
                      </a:r>
                      <a:endParaRPr lang="en-SG" sz="900" dirty="0" smtClean="0">
                        <a:latin typeface="Zawgyi-One" pitchFamily="34" charset="0"/>
                        <a:ea typeface="Calibri"/>
                        <a:cs typeface="Zawgyi-One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Thit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Pin </a:t>
                      </a:r>
                      <a:r>
                        <a:rPr lang="en-US" sz="900" baseline="0" dirty="0" err="1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Gyi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latin typeface="Zawgyi-One" pitchFamily="34" charset="0"/>
                          <a:ea typeface="Calibri"/>
                          <a:cs typeface="Zawgyi-One" pitchFamily="34" charset="0"/>
                        </a:rPr>
                        <a:t> railway station surrounding 30k suds-earthwork cutting, filling and compaction.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Mar 2009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Feb 2010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Upgrade for Yangon-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Pyay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Railway Road Construction Project (Moe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Kaung-Gwe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Cho-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Ayekarit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)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Aung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Lan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,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Magway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Directorate of Military Engineering, Ministry of  Defense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500k suds-earthwork cutting, filling and compaction for railway road</a:t>
                      </a:r>
                    </a:p>
                  </a:txBody>
                  <a:tcPr marL="9525" marR="9525" marT="27432" marB="27432">
                    <a:solidFill>
                      <a:schemeClr val="bg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100584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Mar 2009 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May 2009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0.25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Aphout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-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Kwae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Pagan and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Pantar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Dam  Construction Project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Yangon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Region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Ministry of Agriculture and Irrigation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50k suds-earthwork cutting and filling </a:t>
                      </a:r>
                    </a:p>
                  </a:txBody>
                  <a:tcPr marL="9525" marR="9525" marT="27432" marB="27432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144" marT="27432" marB="27432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Nov 2006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Oct 2007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Foundation of Parliament Building Project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Nay </a:t>
                      </a:r>
                      <a:r>
                        <a:rPr kumimoji="0" lang="en-US" sz="900" kern="1200" dirty="0" err="1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Pyi</a:t>
                      </a: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Taw Council.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9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200k suds-earthwork cutting for foundation of the building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1" y="9448800"/>
            <a:ext cx="6324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www.royalprinces.net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" name="Oval 7" descr="01"/>
          <p:cNvSpPr>
            <a:spLocks noChangeArrowheads="1"/>
          </p:cNvSpPr>
          <p:nvPr/>
        </p:nvSpPr>
        <p:spPr bwMode="auto">
          <a:xfrm>
            <a:off x="657225" y="219075"/>
            <a:ext cx="609600" cy="609600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47800" y="304800"/>
            <a:ext cx="4343400" cy="40640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anchor="b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kern="10" dirty="0" smtClean="0">
                <a:ln w="11430">
                  <a:solidFill>
                    <a:srgbClr val="FFC000"/>
                  </a:solidFill>
                </a:ln>
                <a:solidFill>
                  <a:srgbClr val="99651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legro BT" pitchFamily="82" charset="0"/>
              </a:rPr>
              <a:t>ROYAL  PRINCES  CO., LTD.</a:t>
            </a:r>
            <a:endParaRPr lang="en-US" sz="2400" b="1" kern="10" dirty="0">
              <a:ln w="11430">
                <a:solidFill>
                  <a:srgbClr val="FFC000"/>
                </a:solidFill>
              </a:ln>
              <a:solidFill>
                <a:srgbClr val="99651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legro BT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12231</TotalTime>
  <Words>1347</Words>
  <Application>Microsoft Office PowerPoint</Application>
  <PresentationFormat>A4 Paper (210x297 mm)</PresentationFormat>
  <Paragraphs>300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shwetwin</dc:creator>
  <cp:lastModifiedBy>Ko Soe Htet Win</cp:lastModifiedBy>
  <cp:revision>1280</cp:revision>
  <dcterms:created xsi:type="dcterms:W3CDTF">2015-04-08T09:53:42Z</dcterms:created>
  <dcterms:modified xsi:type="dcterms:W3CDTF">2018-11-27T07:28:43Z</dcterms:modified>
</cp:coreProperties>
</file>